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3"/>
  </p:notesMasterIdLst>
  <p:sldIdLst>
    <p:sldId id="535" r:id="rId2"/>
    <p:sldId id="537" r:id="rId3"/>
    <p:sldId id="258" r:id="rId4"/>
    <p:sldId id="543" r:id="rId5"/>
    <p:sldId id="542" r:id="rId6"/>
    <p:sldId id="546" r:id="rId7"/>
    <p:sldId id="547" r:id="rId8"/>
    <p:sldId id="567" r:id="rId9"/>
    <p:sldId id="552" r:id="rId10"/>
    <p:sldId id="553" r:id="rId11"/>
    <p:sldId id="554" r:id="rId12"/>
    <p:sldId id="555" r:id="rId13"/>
    <p:sldId id="556" r:id="rId14"/>
    <p:sldId id="544" r:id="rId15"/>
    <p:sldId id="545" r:id="rId16"/>
    <p:sldId id="257" r:id="rId17"/>
    <p:sldId id="539" r:id="rId18"/>
    <p:sldId id="259" r:id="rId19"/>
    <p:sldId id="557" r:id="rId20"/>
    <p:sldId id="559" r:id="rId21"/>
    <p:sldId id="558" r:id="rId22"/>
    <p:sldId id="560" r:id="rId23"/>
    <p:sldId id="261" r:id="rId24"/>
    <p:sldId id="561" r:id="rId25"/>
    <p:sldId id="562" r:id="rId26"/>
    <p:sldId id="563" r:id="rId27"/>
    <p:sldId id="564" r:id="rId28"/>
    <p:sldId id="565" r:id="rId29"/>
    <p:sldId id="566" r:id="rId30"/>
    <p:sldId id="516" r:id="rId31"/>
    <p:sldId id="532" r:id="rId32"/>
    <p:sldId id="531" r:id="rId33"/>
    <p:sldId id="530" r:id="rId34"/>
    <p:sldId id="517" r:id="rId35"/>
    <p:sldId id="518" r:id="rId36"/>
    <p:sldId id="520" r:id="rId37"/>
    <p:sldId id="521" r:id="rId38"/>
    <p:sldId id="496" r:id="rId39"/>
    <p:sldId id="508" r:id="rId40"/>
    <p:sldId id="509" r:id="rId41"/>
    <p:sldId id="511" r:id="rId42"/>
    <p:sldId id="513" r:id="rId43"/>
    <p:sldId id="514" r:id="rId44"/>
    <p:sldId id="512" r:id="rId45"/>
    <p:sldId id="523" r:id="rId46"/>
    <p:sldId id="524" r:id="rId47"/>
    <p:sldId id="526" r:id="rId48"/>
    <p:sldId id="515" r:id="rId49"/>
    <p:sldId id="527" r:id="rId50"/>
    <p:sldId id="528" r:id="rId51"/>
    <p:sldId id="529" r:id="rId52"/>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88691" autoAdjust="0"/>
  </p:normalViewPr>
  <p:slideViewPr>
    <p:cSldViewPr snapToGrid="0" snapToObjects="1" showGuides="1">
      <p:cViewPr varScale="1">
        <p:scale>
          <a:sx n="88" d="100"/>
          <a:sy n="88" d="100"/>
        </p:scale>
        <p:origin x="956" y="80"/>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2/1/2026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12</a:t>
            </a:fld>
            <a:endParaRPr lang="en-US" dirty="0"/>
          </a:p>
        </p:txBody>
      </p:sp>
    </p:spTree>
    <p:extLst>
      <p:ext uri="{BB962C8B-B14F-4D97-AF65-F5344CB8AC3E}">
        <p14:creationId xmlns:p14="http://schemas.microsoft.com/office/powerpoint/2010/main" val="27448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13</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14</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15</a:t>
            </a:fld>
            <a:endParaRPr lang="en-US" dirty="0"/>
          </a:p>
        </p:txBody>
      </p:sp>
    </p:spTree>
    <p:extLst>
      <p:ext uri="{BB962C8B-B14F-4D97-AF65-F5344CB8AC3E}">
        <p14:creationId xmlns:p14="http://schemas.microsoft.com/office/powerpoint/2010/main" val="3744354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最初我考虑使用</a:t>
            </a:r>
            <a:r>
              <a:rPr lang="en-US" altLang="zh-CN" dirty="0"/>
              <a:t>channel mix-up mamba </a:t>
            </a:r>
            <a:r>
              <a:rPr lang="zh-CN" altLang="en-US" dirty="0"/>
              <a:t>出于对多</a:t>
            </a:r>
            <a:r>
              <a:rPr lang="en-US" altLang="zh-CN" dirty="0"/>
              <a:t>channel</a:t>
            </a:r>
            <a:r>
              <a:rPr lang="zh-CN" altLang="en-US" dirty="0"/>
              <a:t>信息混合考虑，例如额外的显式引用</a:t>
            </a:r>
            <a:r>
              <a:rPr lang="en-US" altLang="zh-CN" dirty="0"/>
              <a:t>power</a:t>
            </a:r>
            <a:r>
              <a:rPr lang="zh-CN" altLang="en-US" dirty="0"/>
              <a:t>或者一阶差分输入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523049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3043727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77510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210395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4236335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8574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0072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可以注意到，当输出需要的是空间位置本身时，状态本身就可以作为输出，这与我们要求任务非常符合</a:t>
            </a:r>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94471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6CBCA-5634-EE04-7DDE-79E25C828E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17E229-7FDA-0D67-6E9F-2DA732D111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FB396-8CD8-D3E8-32A2-D439FD9045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可以注意到，当输出需要的是空间位置本身时，状态本身就可以作为输出，这与我们要求任务非常符合</a:t>
            </a:r>
          </a:p>
          <a:p>
            <a:r>
              <a:rPr lang="en-US" altLang="zh-CN" dirty="0"/>
              <a:t>It may be noted that when the output required is the spatial position itself, the state can serve as the output, which aligns perfectly with our task requirements.</a:t>
            </a:r>
            <a:endParaRPr lang="zh-CN" altLang="en-US" dirty="0"/>
          </a:p>
        </p:txBody>
      </p:sp>
      <p:sp>
        <p:nvSpPr>
          <p:cNvPr id="4" name="灯片编号占位符 3">
            <a:extLst>
              <a:ext uri="{FF2B5EF4-FFF2-40B4-BE49-F238E27FC236}">
                <a16:creationId xmlns:a16="http://schemas.microsoft.com/office/drawing/2014/main" id="{E8144982-97A5-FA47-617A-1ACB2046AFC3}"/>
              </a:ext>
            </a:extLst>
          </p:cNvPr>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117504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287580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2002156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8.xml"/><Relationship Id="rId7" Type="http://schemas.openxmlformats.org/officeDocument/2006/relationships/image" Target="../media/image7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6.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pic>
        <p:nvPicPr>
          <p:cNvPr id="4" name="图片 3">
            <a:extLst>
              <a:ext uri="{FF2B5EF4-FFF2-40B4-BE49-F238E27FC236}">
                <a16:creationId xmlns:a16="http://schemas.microsoft.com/office/drawing/2014/main" id="{58D4DCD7-2055-4242-96B3-87291D768948}"/>
              </a:ext>
            </a:extLst>
          </p:cNvPr>
          <p:cNvPicPr>
            <a:picLocks noChangeAspect="1"/>
          </p:cNvPicPr>
          <p:nvPr/>
        </p:nvPicPr>
        <p:blipFill>
          <a:blip r:embed="rId4"/>
          <a:stretch>
            <a:fillRect/>
          </a:stretch>
        </p:blipFill>
        <p:spPr>
          <a:xfrm>
            <a:off x="5922962" y="2299556"/>
            <a:ext cx="5513750" cy="3224142"/>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spTree>
    <p:extLst>
      <p:ext uri="{BB962C8B-B14F-4D97-AF65-F5344CB8AC3E}">
        <p14:creationId xmlns:p14="http://schemas.microsoft.com/office/powerpoint/2010/main" val="206423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D4DCD7-2055-4242-96B3-87291D768948}"/>
              </a:ext>
            </a:extLst>
          </p:cNvPr>
          <p:cNvPicPr>
            <a:picLocks noChangeAspect="1"/>
          </p:cNvPicPr>
          <p:nvPr/>
        </p:nvPicPr>
        <p:blipFill>
          <a:blip r:embed="rId3"/>
          <a:stretch>
            <a:fillRect/>
          </a:stretch>
        </p:blipFill>
        <p:spPr>
          <a:xfrm>
            <a:off x="5922962" y="2299556"/>
            <a:ext cx="5513750" cy="3224142"/>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4"/>
          <a:srcRect l="6331" r="714"/>
          <a:stretch/>
        </p:blipFill>
        <p:spPr>
          <a:xfrm>
            <a:off x="924503" y="2299556"/>
            <a:ext cx="4733663" cy="2861353"/>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5" name="图片 4">
            <a:extLst>
              <a:ext uri="{FF2B5EF4-FFF2-40B4-BE49-F238E27FC236}">
                <a16:creationId xmlns:a16="http://schemas.microsoft.com/office/drawing/2014/main" id="{4CE19746-826D-4E2C-B1D7-D508388BEB9D}"/>
              </a:ext>
            </a:extLst>
          </p:cNvPr>
          <p:cNvPicPr>
            <a:picLocks noChangeAspect="1"/>
          </p:cNvPicPr>
          <p:nvPr/>
        </p:nvPicPr>
        <p:blipFill>
          <a:blip r:embed="rId3"/>
          <a:stretch>
            <a:fillRect/>
          </a:stretch>
        </p:blipFill>
        <p:spPr>
          <a:xfrm>
            <a:off x="1477114" y="2218555"/>
            <a:ext cx="8156923" cy="3132259"/>
          </a:xfrm>
          <a:prstGeom prst="rect">
            <a:avLst/>
          </a:prstGeom>
        </p:spPr>
      </p:pic>
    </p:spTree>
    <p:extLst>
      <p:ext uri="{BB962C8B-B14F-4D97-AF65-F5344CB8AC3E}">
        <p14:creationId xmlns:p14="http://schemas.microsoft.com/office/powerpoint/2010/main" val="38468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1976420"/>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1936546"/>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281055"/>
            <a:ext cx="593432" cy="369332"/>
          </a:xfrm>
          <a:prstGeom prst="rect">
            <a:avLst/>
          </a:prstGeom>
          <a:noFill/>
        </p:spPr>
        <p:txBody>
          <a:bodyPr wrap="none" rtlCol="0">
            <a:spAutoFit/>
          </a:bodyPr>
          <a:lstStyle/>
          <a:p>
            <a:r>
              <a:rPr lang="en-US" altLang="zh-CN" dirty="0"/>
              <a:t>SSM</a:t>
            </a:r>
          </a:p>
        </p:txBody>
      </p:sp>
    </p:spTree>
    <p:extLst>
      <p:ext uri="{BB962C8B-B14F-4D97-AF65-F5344CB8AC3E}">
        <p14:creationId xmlns:p14="http://schemas.microsoft.com/office/powerpoint/2010/main" val="89349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633679813"/>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t>does not model long-range temporal dependencies</a:t>
                      </a:r>
                      <a:r>
                        <a:rPr lang="en-US" sz="1300" dirty="0"/>
                        <a:t> (treats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716662705"/>
              </p:ext>
            </p:extLst>
          </p:nvPr>
        </p:nvGraphicFramePr>
        <p:xfrm>
          <a:off x="506413" y="1780031"/>
          <a:ext cx="11158535" cy="3686161"/>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a:t>FCNN (Flatten whole sequence)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524,290,564</a:t>
                      </a:r>
                      <a:r>
                        <a:rPr lang="en-US"/>
                        <a:t> (~</a:t>
                      </a:r>
                      <a:r>
                        <a:rPr lang="en-US" b="1"/>
                        <a:t>524.3M</a:t>
                      </a:r>
                      <a:r>
                        <a:rPr lang="en-US"/>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a:t>FCNN (Per-frame + pooling)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Per-frame: (</a:t>
                      </a:r>
                      <a:r>
                        <a:rPr lang="en-US" b="1" i="1" dirty="0"/>
                        <a:t>d </a:t>
                      </a:r>
                      <a:r>
                        <a:rPr lang="en-US" dirty="0"/>
                        <a:t>-&gt;</a:t>
                      </a:r>
                      <a:r>
                        <a:rPr lang="en-US" b="1" i="1" dirty="0"/>
                        <a:t>h</a:t>
                      </a:r>
                      <a:r>
                        <a:rPr lang="en-US" dirty="0"/>
                        <a:t> -&gt; </a:t>
                      </a:r>
                      <a:r>
                        <a:rPr lang="en-US" b="1" i="1" dirty="0"/>
                        <a:t>o</a:t>
                      </a:r>
                      <a:r>
                        <a:rPr lang="en-US"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h + h ;+; h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133,636</a:t>
                      </a:r>
                      <a:r>
                        <a:rPr lang="en-US" dirty="0"/>
                        <a:t> (~</a:t>
                      </a:r>
                      <a:r>
                        <a:rPr lang="en-US" b="1" dirty="0"/>
                        <a:t>0.134M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668641">
                <a:tc>
                  <a:txBody>
                    <a:bodyPr/>
                    <a:lstStyle/>
                    <a:p>
                      <a:pPr algn="ctr"/>
                      <a:r>
                        <a:rPr lang="en-US" b="1"/>
                        <a:t>SSM (Mamba-like)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(L=6, d=256,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1,572,864</a:t>
                      </a:r>
                      <a:r>
                        <a:rPr lang="en-US" dirty="0"/>
                        <a:t> (~</a:t>
                      </a:r>
                      <a:r>
                        <a:rPr lang="en-US" b="1" dirty="0"/>
                        <a:t>1.57M</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74747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28" name="图形 27">
            <a:extLst>
              <a:ext uri="{FF2B5EF4-FFF2-40B4-BE49-F238E27FC236}">
                <a16:creationId xmlns:a16="http://schemas.microsoft.com/office/drawing/2014/main" id="{DF20AED5-A12B-4939-8731-2A97349A6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276" y="2108913"/>
            <a:ext cx="9540285" cy="26211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sp>
        <p:nvSpPr>
          <p:cNvPr id="9" name="文本框 8">
            <a:extLst>
              <a:ext uri="{FF2B5EF4-FFF2-40B4-BE49-F238E27FC236}">
                <a16:creationId xmlns:a16="http://schemas.microsoft.com/office/drawing/2014/main" id="{6405F315-6C9B-4756-9081-AEBAD4FAA172}"/>
              </a:ext>
            </a:extLst>
          </p:cNvPr>
          <p:cNvSpPr txBox="1"/>
          <p:nvPr/>
        </p:nvSpPr>
        <p:spPr>
          <a:xfrm>
            <a:off x="1004258" y="2261902"/>
            <a:ext cx="8749342" cy="1631216"/>
          </a:xfrm>
          <a:prstGeom prst="rect">
            <a:avLst/>
          </a:prstGeom>
          <a:noFill/>
        </p:spPr>
        <p:txBody>
          <a:bodyPr wrap="square">
            <a:spAutoFit/>
          </a:bodyPr>
          <a:lstStyle/>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base.feats.npy: Feature sequence (T, Din)</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en-US" altLang="zh-CN" sz="2000" dirty="0">
                <a:solidFill>
                  <a:srgbClr val="5B5F71"/>
                </a:solidFill>
                <a:latin typeface="Instrument Sans Medium" pitchFamily="34" charset="0"/>
              </a:rPr>
              <a:t>base</a:t>
            </a:r>
            <a:r>
              <a:rPr lang="zh-CN" altLang="en-US" sz="2000" dirty="0">
                <a:solidFill>
                  <a:srgbClr val="5B5F71"/>
                </a:solidFill>
                <a:latin typeface="Instrument Sans Medium" pitchFamily="34" charset="0"/>
              </a:rPr>
              <a:t>.xy.npy: Position (T, 2)</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base.ts.npy: Timestamp (T,)</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base.json: Metadata + Window index</a:t>
            </a:r>
            <a:endParaRPr lang="en-US" altLang="zh-CN" sz="2000" dirty="0">
              <a:solidFill>
                <a:srgbClr val="5B5F71"/>
              </a:solidFill>
              <a:latin typeface="Instrument Sans Medium" pitchFamily="34" charset="0"/>
            </a:endParaRPr>
          </a:p>
          <a:p>
            <a:pPr marL="285750" indent="-285750">
              <a:buFont typeface="Wingdings" panose="05000000000000000000" pitchFamily="2" charset="2"/>
              <a:buChar char="l"/>
            </a:pPr>
            <a:r>
              <a:rPr lang="zh-CN" altLang="en-US" sz="2000" dirty="0">
                <a:solidFill>
                  <a:srgbClr val="5B5F71"/>
                </a:solidFill>
                <a:latin typeface="Instrument Sans Medium" pitchFamily="34" charset="0"/>
              </a:rPr>
              <a:t>stats_train.npz: Training set feature statistics (mean/variance, etc.)</a:t>
            </a:r>
          </a:p>
        </p:txBody>
      </p:sp>
    </p:spTree>
    <p:extLst>
      <p:ext uri="{BB962C8B-B14F-4D97-AF65-F5344CB8AC3E}">
        <p14:creationId xmlns:p14="http://schemas.microsoft.com/office/powerpoint/2010/main" val="213030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5270066" y="1573330"/>
            <a:ext cx="3060509" cy="2592805"/>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5480123" y="1783386"/>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5480122" y="2182819"/>
            <a:ext cx="2640397"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8515302" y="1573330"/>
            <a:ext cx="3060608" cy="2592805"/>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8725359" y="1783386"/>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8725359" y="2182819"/>
            <a:ext cx="2640496" cy="17732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5270066" y="4350862"/>
            <a:ext cx="6305844" cy="1410632"/>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560919"/>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960352"/>
            <a:ext cx="5885732" cy="591086"/>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6" name="图片 25">
            <a:extLst>
              <a:ext uri="{FF2B5EF4-FFF2-40B4-BE49-F238E27FC236}">
                <a16:creationId xmlns:a16="http://schemas.microsoft.com/office/drawing/2014/main" id="{52835BCD-4A08-4F6F-B962-268F2CD6D2AA}"/>
              </a:ext>
            </a:extLst>
          </p:cNvPr>
          <p:cNvPicPr>
            <a:picLocks noChangeAspect="1"/>
          </p:cNvPicPr>
          <p:nvPr/>
        </p:nvPicPr>
        <p:blipFill>
          <a:blip r:embed="rId3"/>
          <a:stretch>
            <a:fillRect/>
          </a:stretch>
        </p:blipFill>
        <p:spPr>
          <a:xfrm>
            <a:off x="510746" y="1644259"/>
            <a:ext cx="4488348" cy="4032549"/>
          </a:xfrm>
          <a:prstGeom prst="rect">
            <a:avLst/>
          </a:prstGeom>
        </p:spPr>
      </p:pic>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a:t>
            </a:r>
            <a:r>
              <a:rPr lang="en-US" altLang="zh-CN" sz="1400" i="1" dirty="0" err="1">
                <a:solidFill>
                  <a:schemeClr val="bg1">
                    <a:lumMod val="50000"/>
                  </a:schemeClr>
                </a:solidFill>
              </a:rPr>
              <a:t>ChannelMamba</a:t>
            </a:r>
            <a:r>
              <a:rPr lang="en-US" altLang="zh-CN" sz="1400" i="1" dirty="0">
                <a:solidFill>
                  <a:schemeClr val="bg1">
                    <a:lumMod val="50000"/>
                  </a:schemeClr>
                </a:solidFill>
              </a:rPr>
              <a:t>: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2694180" y="1532915"/>
            <a:ext cx="3060509" cy="2592805"/>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2904237" y="174297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2904236" y="2142404"/>
            <a:ext cx="2640397"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capture cross‑channel dynamics and interactions in wireless signal processing.</a:t>
            </a:r>
            <a:endParaRPr lang="en-US" sz="1454" dirty="0"/>
          </a:p>
        </p:txBody>
      </p:sp>
      <p:sp>
        <p:nvSpPr>
          <p:cNvPr id="11" name="Shape 7"/>
          <p:cNvSpPr/>
          <p:nvPr/>
        </p:nvSpPr>
        <p:spPr>
          <a:xfrm>
            <a:off x="5939416" y="1532915"/>
            <a:ext cx="3060608" cy="2592805"/>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6149473" y="174297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6149473" y="2142404"/>
            <a:ext cx="2640496" cy="17732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channel‑wise processing branches, potentially improving localisation accuracy.</a:t>
            </a:r>
            <a:endParaRPr lang="en-US" sz="1454" dirty="0"/>
          </a:p>
        </p:txBody>
      </p:sp>
      <p:sp>
        <p:nvSpPr>
          <p:cNvPr id="14" name="Shape 10"/>
          <p:cNvSpPr/>
          <p:nvPr/>
        </p:nvSpPr>
        <p:spPr>
          <a:xfrm>
            <a:off x="2694180" y="4310447"/>
            <a:ext cx="6305844" cy="1410632"/>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2904237" y="4520504"/>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2904236" y="4919937"/>
            <a:ext cx="5885732" cy="591086"/>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Parallel Mamba blocks 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0" name="图片 19">
            <a:extLst>
              <a:ext uri="{FF2B5EF4-FFF2-40B4-BE49-F238E27FC236}">
                <a16:creationId xmlns:a16="http://schemas.microsoft.com/office/drawing/2014/main" id="{74FCE430-3B11-44F9-BE3E-26AF17737AEF}"/>
              </a:ext>
            </a:extLst>
          </p:cNvPr>
          <p:cNvPicPr>
            <a:picLocks noChangeAspect="1"/>
          </p:cNvPicPr>
          <p:nvPr/>
        </p:nvPicPr>
        <p:blipFill>
          <a:blip r:embed="rId3"/>
          <a:stretch>
            <a:fillRect/>
          </a:stretch>
        </p:blipFill>
        <p:spPr>
          <a:xfrm>
            <a:off x="803258" y="1416045"/>
            <a:ext cx="9310714" cy="4408147"/>
          </a:xfrm>
          <a:prstGeom prst="rect">
            <a:avLst/>
          </a:prstGeom>
        </p:spPr>
      </p:pic>
    </p:spTree>
    <p:extLst>
      <p:ext uri="{BB962C8B-B14F-4D97-AF65-F5344CB8AC3E}">
        <p14:creationId xmlns:p14="http://schemas.microsoft.com/office/powerpoint/2010/main" val="338770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Tree>
    <p:extLst>
      <p:ext uri="{BB962C8B-B14F-4D97-AF65-F5344CB8AC3E}">
        <p14:creationId xmlns:p14="http://schemas.microsoft.com/office/powerpoint/2010/main" val="196655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3"/>
          <a:srcRect l="946" t="1403" r="52329" b="52133"/>
          <a:stretch/>
        </p:blipFill>
        <p:spPr>
          <a:xfrm>
            <a:off x="7567795" y="1247827"/>
            <a:ext cx="3096835" cy="2450200"/>
          </a:xfrm>
          <a:prstGeom prst="rect">
            <a:avLst/>
          </a:prstGeom>
        </p:spPr>
      </p:pic>
      <p:pic>
        <p:nvPicPr>
          <p:cNvPr id="24" name="图片 23">
            <a:extLst>
              <a:ext uri="{FF2B5EF4-FFF2-40B4-BE49-F238E27FC236}">
                <a16:creationId xmlns:a16="http://schemas.microsoft.com/office/drawing/2014/main" id="{B8EB39FC-D3E0-419A-AD45-116ABC16BE09}"/>
              </a:ext>
            </a:extLst>
          </p:cNvPr>
          <p:cNvPicPr>
            <a:picLocks noChangeAspect="1"/>
          </p:cNvPicPr>
          <p:nvPr/>
        </p:nvPicPr>
        <p:blipFill rotWithShape="1">
          <a:blip r:embed="rId4"/>
          <a:srcRect t="72937" r="83291" b="3969"/>
          <a:stretch/>
        </p:blipFill>
        <p:spPr>
          <a:xfrm>
            <a:off x="7775426" y="3864728"/>
            <a:ext cx="2808375" cy="2386925"/>
          </a:xfrm>
          <a:prstGeom prst="rect">
            <a:avLst/>
          </a:prstGeom>
        </p:spPr>
      </p:pic>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27" name="Text 3">
            <a:extLst>
              <a:ext uri="{FF2B5EF4-FFF2-40B4-BE49-F238E27FC236}">
                <a16:creationId xmlns:a16="http://schemas.microsoft.com/office/drawing/2014/main" id="{1268AF39-EEED-4924-8DD2-F41E606B1DE1}"/>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28" name="Text 4">
            <a:extLst>
              <a:ext uri="{FF2B5EF4-FFF2-40B4-BE49-F238E27FC236}">
                <a16:creationId xmlns:a16="http://schemas.microsoft.com/office/drawing/2014/main" id="{0354166D-C987-4565-9AF5-BEB5A9D3EF91}"/>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(≈1–2% over simpler alternatives) whilst incurring substantial computational overhead.</a:t>
            </a:r>
            <a:endParaRPr lang="en-US" sz="1454" dirty="0"/>
          </a:p>
        </p:txBody>
      </p:sp>
      <p:sp>
        <p:nvSpPr>
          <p:cNvPr id="29" name="Text 5">
            <a:extLst>
              <a:ext uri="{FF2B5EF4-FFF2-40B4-BE49-F238E27FC236}">
                <a16:creationId xmlns:a16="http://schemas.microsoft.com/office/drawing/2014/main" id="{EA54B88D-3429-47A1-A207-DCC4E3EA1280}"/>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30" name="Text 6">
            <a:extLst>
              <a:ext uri="{FF2B5EF4-FFF2-40B4-BE49-F238E27FC236}">
                <a16:creationId xmlns:a16="http://schemas.microsoft.com/office/drawing/2014/main" id="{578D667E-0670-444E-9C02-E6B8BF01C65E}"/>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31" name="Text 7">
            <a:extLst>
              <a:ext uri="{FF2B5EF4-FFF2-40B4-BE49-F238E27FC236}">
                <a16:creationId xmlns:a16="http://schemas.microsoft.com/office/drawing/2014/main" id="{3B50E07D-EBB1-444F-968E-59E35D0CCC8E}"/>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32" name="Text 8">
            <a:extLst>
              <a:ext uri="{FF2B5EF4-FFF2-40B4-BE49-F238E27FC236}">
                <a16:creationId xmlns:a16="http://schemas.microsoft.com/office/drawing/2014/main" id="{E7EBE15E-8B72-46D7-9012-BB9C9FA28489}"/>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Extended inference latency</a:t>
            </a:r>
            <a:endParaRPr lang="en-US" sz="1454" dirty="0"/>
          </a:p>
        </p:txBody>
      </p:sp>
      <p:sp>
        <p:nvSpPr>
          <p:cNvPr id="33" name="Text 9">
            <a:extLst>
              <a:ext uri="{FF2B5EF4-FFF2-40B4-BE49-F238E27FC236}">
                <a16:creationId xmlns:a16="http://schemas.microsoft.com/office/drawing/2014/main" id="{44DCAAA8-3041-466A-87DA-583F208FA31F}"/>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222746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8.08</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Lightweight Alt.</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XX</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accuracy improvements</a:t>
            </a:r>
            <a:r>
              <a:rPr lang="en-US" sz="1454" dirty="0">
                <a:solidFill>
                  <a:srgbClr val="5B5F71"/>
                </a:solidFill>
                <a:latin typeface="Instrument Sans Medium" pitchFamily="34" charset="0"/>
                <a:ea typeface="Instrument Sans Medium" pitchFamily="34" charset="-122"/>
                <a:cs typeface="Instrument Sans Medium" pitchFamily="34" charset="-120"/>
              </a:rPr>
              <a:t> (≈3–4% 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parameters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(FLOPs)</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Extended inference latency</a:t>
            </a:r>
            <a:endParaRPr lang="en-US" sz="1454" dirty="0"/>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Quantisation complexity 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418420"/>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418420"/>
            <a:ext cx="2664143"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Single unified processing path 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Streamlined architecture 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Tree>
    <p:extLst>
      <p:ext uri="{BB962C8B-B14F-4D97-AF65-F5344CB8AC3E}">
        <p14:creationId xmlns:p14="http://schemas.microsoft.com/office/powerpoint/2010/main" val="1909251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4" name="Shape 9"/>
          <p:cNvSpPr/>
          <p:nvPr/>
        </p:nvSpPr>
        <p:spPr>
          <a:xfrm>
            <a:off x="661421" y="4295471"/>
            <a:ext cx="6289222" cy="1903252"/>
          </a:xfrm>
          <a:prstGeom prst="roundRect">
            <a:avLst>
              <a:gd name="adj" fmla="val 5654"/>
            </a:avLst>
          </a:prstGeom>
          <a:solidFill>
            <a:srgbClr val="505468"/>
          </a:solidFill>
          <a:ln w="7620">
            <a:solidFill>
              <a:srgbClr val="696D81"/>
            </a:solidFill>
            <a:prstDash val="solid"/>
          </a:ln>
        </p:spPr>
      </p:sp>
      <p:sp>
        <p:nvSpPr>
          <p:cNvPr id="16" name="Text 11"/>
          <p:cNvSpPr/>
          <p:nvPr/>
        </p:nvSpPr>
        <p:spPr>
          <a:xfrm>
            <a:off x="854855" y="4352063"/>
            <a:ext cx="5902354" cy="1752086"/>
          </a:xfrm>
          <a:prstGeom prst="rect">
            <a:avLst/>
          </a:prstGeom>
          <a:noFill/>
          <a:ln/>
        </p:spPr>
        <p:txBody>
          <a:bodyPr wrap="square" lIns="0" tIns="0" rIns="0" bIns="0" rtlCol="0" anchor="t"/>
          <a:lstStyle/>
          <a:p>
            <a:pPr>
              <a:lnSpc>
                <a:spcPts val="2327"/>
              </a:lnSpc>
            </a:pPr>
            <a:r>
              <a:rPr lang="en-US" altLang="zh-CN" sz="1200" dirty="0">
                <a:solidFill>
                  <a:srgbClr val="FFFFFF"/>
                </a:solidFill>
                <a:latin typeface="Instrument Sans Medium" pitchFamily="34" charset="0"/>
              </a:rPr>
              <a:t>Window </a:t>
            </a:r>
            <a:r>
              <a:rPr lang="en-US" altLang="zh-CN" sz="1200" dirty="0" err="1">
                <a:solidFill>
                  <a:srgbClr val="FFFFFF"/>
                </a:solidFill>
                <a:latin typeface="Instrument Sans Medium" pitchFamily="34" charset="0"/>
              </a:rPr>
              <a:t>lenth</a:t>
            </a:r>
            <a:r>
              <a:rPr lang="en-US" altLang="zh-CN" sz="1200" dirty="0">
                <a:solidFill>
                  <a:srgbClr val="FFFFFF"/>
                </a:solidFill>
                <a:latin typeface="Instrument Sans Medium" pitchFamily="34" charset="0"/>
              </a:rPr>
              <a:t> K is relatively short (K=16, 0.16s), falling within the category of short-time sequence modeling scenarios. Result shows that high accuracy can be achieved within this window, indicating that complex high-order state evolution is unnecessary. Based on this observation, we no longer pursue modeling the full complex state space of Mamba. Instead, we perform hardware-friendly modifications to Mamba v1.</a:t>
            </a:r>
            <a:endParaRPr lang="en-US" sz="1200"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d_model=64</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3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graphicFrame>
        <p:nvGraphicFramePr>
          <p:cNvPr id="4" name="表格 4">
            <a:extLst>
              <a:ext uri="{FF2B5EF4-FFF2-40B4-BE49-F238E27FC236}">
                <a16:creationId xmlns:a16="http://schemas.microsoft.com/office/drawing/2014/main" id="{70A812FB-84DC-4D77-A303-1D6DF0A97BD8}"/>
              </a:ext>
            </a:extLst>
          </p:cNvPr>
          <p:cNvGraphicFramePr>
            <a:graphicFrameLocks noGrp="1"/>
          </p:cNvGraphicFramePr>
          <p:nvPr>
            <p:extLst>
              <p:ext uri="{D42A27DB-BD31-4B8C-83A1-F6EECF244321}">
                <p14:modId xmlns:p14="http://schemas.microsoft.com/office/powerpoint/2010/main" val="2718686145"/>
              </p:ext>
            </p:extLst>
          </p:nvPr>
        </p:nvGraphicFramePr>
        <p:xfrm>
          <a:off x="661421" y="1447245"/>
          <a:ext cx="6289221" cy="2560320"/>
        </p:xfrm>
        <a:graphic>
          <a:graphicData uri="http://schemas.openxmlformats.org/drawingml/2006/table">
            <a:tbl>
              <a:tblPr firstRow="1" bandRow="1">
                <a:tableStyleId>{5C22544A-7EE6-4342-B048-85BDC9FD1C3A}</a:tableStyleId>
              </a:tblPr>
              <a:tblGrid>
                <a:gridCol w="2096407">
                  <a:extLst>
                    <a:ext uri="{9D8B030D-6E8A-4147-A177-3AD203B41FA5}">
                      <a16:colId xmlns:a16="http://schemas.microsoft.com/office/drawing/2014/main" val="1337482855"/>
                    </a:ext>
                  </a:extLst>
                </a:gridCol>
                <a:gridCol w="2096407">
                  <a:extLst>
                    <a:ext uri="{9D8B030D-6E8A-4147-A177-3AD203B41FA5}">
                      <a16:colId xmlns:a16="http://schemas.microsoft.com/office/drawing/2014/main" val="2073339267"/>
                    </a:ext>
                  </a:extLst>
                </a:gridCol>
                <a:gridCol w="2096407">
                  <a:extLst>
                    <a:ext uri="{9D8B030D-6E8A-4147-A177-3AD203B41FA5}">
                      <a16:colId xmlns:a16="http://schemas.microsoft.com/office/drawing/2014/main" val="3589175575"/>
                    </a:ext>
                  </a:extLst>
                </a:gridCol>
              </a:tblGrid>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0556534"/>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19559225"/>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25766799"/>
                  </a:ext>
                </a:extLst>
              </a:tr>
              <a:tr h="347485">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87190969"/>
                  </a:ext>
                </a:extLst>
              </a:tr>
              <a:tr h="347485">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508495649"/>
                  </a:ext>
                </a:extLst>
              </a:tr>
              <a:tr h="347485">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8504752"/>
                  </a:ext>
                </a:extLst>
              </a:tr>
              <a:tr h="347485">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716694734"/>
                  </a:ext>
                </a:extLst>
              </a:tr>
            </a:tbl>
          </a:graphicData>
        </a:graphic>
      </p:graphicFrame>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spTree>
    <p:extLst>
      <p:ext uri="{BB962C8B-B14F-4D97-AF65-F5344CB8AC3E}">
        <p14:creationId xmlns:p14="http://schemas.microsoft.com/office/powerpoint/2010/main" val="60095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Hardware‑Friendly Refactor: Design Goals</a:t>
            </a:r>
          </a:p>
          <a:p>
            <a:endParaRPr lang="en-US" altLang="zh-CN" sz="2000" b="1" dirty="0"/>
          </a:p>
        </p:txBody>
      </p:sp>
      <p:pic>
        <p:nvPicPr>
          <p:cNvPr id="38" name="图片 37">
            <a:extLst>
              <a:ext uri="{FF2B5EF4-FFF2-40B4-BE49-F238E27FC236}">
                <a16:creationId xmlns:a16="http://schemas.microsoft.com/office/drawing/2014/main" id="{4204B658-7033-478C-97CE-FA35CA78F594}"/>
              </a:ext>
            </a:extLst>
          </p:cNvPr>
          <p:cNvPicPr>
            <a:picLocks noChangeAspect="1"/>
          </p:cNvPicPr>
          <p:nvPr/>
        </p:nvPicPr>
        <p:blipFill rotWithShape="1">
          <a:blip r:embed="rId3"/>
          <a:srcRect t="1936" r="4310"/>
          <a:stretch/>
        </p:blipFill>
        <p:spPr>
          <a:xfrm>
            <a:off x="1290314" y="1454956"/>
            <a:ext cx="3059402" cy="4889475"/>
          </a:xfrm>
          <a:prstGeom prst="rect">
            <a:avLst/>
          </a:prstGeom>
        </p:spPr>
      </p:pic>
      <p:pic>
        <p:nvPicPr>
          <p:cNvPr id="39" name="图片 38">
            <a:extLst>
              <a:ext uri="{FF2B5EF4-FFF2-40B4-BE49-F238E27FC236}">
                <a16:creationId xmlns:a16="http://schemas.microsoft.com/office/drawing/2014/main" id="{7AC29051-6708-4072-90B8-9E2EBEB5EFB9}"/>
              </a:ext>
            </a:extLst>
          </p:cNvPr>
          <p:cNvPicPr>
            <a:picLocks noChangeAspect="1"/>
          </p:cNvPicPr>
          <p:nvPr/>
        </p:nvPicPr>
        <p:blipFill>
          <a:blip r:embed="rId4"/>
          <a:stretch>
            <a:fillRect/>
          </a:stretch>
        </p:blipFill>
        <p:spPr>
          <a:xfrm>
            <a:off x="4779654" y="2139632"/>
            <a:ext cx="4733290" cy="2559685"/>
          </a:xfrm>
          <a:prstGeom prst="rect">
            <a:avLst/>
          </a:prstGeom>
        </p:spPr>
      </p:pic>
      <p:sp>
        <p:nvSpPr>
          <p:cNvPr id="40" name="文本框 39">
            <a:extLst>
              <a:ext uri="{FF2B5EF4-FFF2-40B4-BE49-F238E27FC236}">
                <a16:creationId xmlns:a16="http://schemas.microsoft.com/office/drawing/2014/main" id="{F6A9FEE7-2534-4FB4-B757-7D1CF5E12836}"/>
              </a:ext>
            </a:extLst>
          </p:cNvPr>
          <p:cNvSpPr txBox="1"/>
          <p:nvPr/>
        </p:nvSpPr>
        <p:spPr>
          <a:xfrm>
            <a:off x="10288279" y="3515042"/>
            <a:ext cx="1404620" cy="368300"/>
          </a:xfrm>
          <a:prstGeom prst="rect">
            <a:avLst/>
          </a:prstGeom>
          <a:noFill/>
        </p:spPr>
        <p:txBody>
          <a:bodyPr wrap="square" rtlCol="0">
            <a:spAutoFit/>
          </a:bodyPr>
          <a:lstStyle/>
          <a:p>
            <a:r>
              <a:rPr lang="en-US" altLang="zh-CN" b="1" dirty="0"/>
              <a:t>EWM + EWA</a:t>
            </a:r>
          </a:p>
        </p:txBody>
      </p:sp>
      <p:sp>
        <p:nvSpPr>
          <p:cNvPr id="41" name="文本框 40">
            <a:extLst>
              <a:ext uri="{FF2B5EF4-FFF2-40B4-BE49-F238E27FC236}">
                <a16:creationId xmlns:a16="http://schemas.microsoft.com/office/drawing/2014/main" id="{3CBD4609-FBB9-44A1-B51F-9A189503543D}"/>
              </a:ext>
            </a:extLst>
          </p:cNvPr>
          <p:cNvSpPr txBox="1"/>
          <p:nvPr/>
        </p:nvSpPr>
        <p:spPr>
          <a:xfrm>
            <a:off x="10330189" y="4331017"/>
            <a:ext cx="1404620" cy="368300"/>
          </a:xfrm>
          <a:prstGeom prst="rect">
            <a:avLst/>
          </a:prstGeom>
          <a:noFill/>
        </p:spPr>
        <p:txBody>
          <a:bodyPr wrap="square" rtlCol="0">
            <a:spAutoFit/>
          </a:bodyPr>
          <a:lstStyle/>
          <a:p>
            <a:r>
              <a:rPr lang="en-US" altLang="zh-CN" b="1" dirty="0"/>
              <a:t>EWM</a:t>
            </a:r>
          </a:p>
        </p:txBody>
      </p:sp>
      <p:sp>
        <p:nvSpPr>
          <p:cNvPr id="42" name="文本框 41">
            <a:extLst>
              <a:ext uri="{FF2B5EF4-FFF2-40B4-BE49-F238E27FC236}">
                <a16:creationId xmlns:a16="http://schemas.microsoft.com/office/drawing/2014/main" id="{7D9D4564-13F5-469B-9774-A352E5B4BA40}"/>
              </a:ext>
            </a:extLst>
          </p:cNvPr>
          <p:cNvSpPr txBox="1"/>
          <p:nvPr/>
        </p:nvSpPr>
        <p:spPr>
          <a:xfrm>
            <a:off x="10296534" y="2829242"/>
            <a:ext cx="1404620" cy="368300"/>
          </a:xfrm>
          <a:prstGeom prst="rect">
            <a:avLst/>
          </a:prstGeom>
          <a:noFill/>
        </p:spPr>
        <p:txBody>
          <a:bodyPr wrap="square" rtlCol="0">
            <a:spAutoFit/>
          </a:bodyPr>
          <a:lstStyle/>
          <a:p>
            <a:r>
              <a:rPr lang="en-US" altLang="zh-CN" b="1" dirty="0"/>
              <a:t>MAC</a:t>
            </a:r>
          </a:p>
        </p:txBody>
      </p:sp>
    </p:spTree>
    <p:extLst>
      <p:ext uri="{BB962C8B-B14F-4D97-AF65-F5344CB8AC3E}">
        <p14:creationId xmlns:p14="http://schemas.microsoft.com/office/powerpoint/2010/main" val="2733926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CMambaSlim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3" name="图形 2">
            <a:extLst>
              <a:ext uri="{FF2B5EF4-FFF2-40B4-BE49-F238E27FC236}">
                <a16:creationId xmlns:a16="http://schemas.microsoft.com/office/drawing/2014/main" id="{85621CDB-0896-4B20-AD11-55B64EB9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3113" y="1454956"/>
            <a:ext cx="2313589" cy="4813508"/>
          </a:xfrm>
          <a:prstGeom prst="rect">
            <a:avLst/>
          </a:prstGeom>
        </p:spPr>
      </p:pic>
      <p:pic>
        <p:nvPicPr>
          <p:cNvPr id="5" name="图形 4">
            <a:extLst>
              <a:ext uri="{FF2B5EF4-FFF2-40B4-BE49-F238E27FC236}">
                <a16:creationId xmlns:a16="http://schemas.microsoft.com/office/drawing/2014/main" id="{11B30B0B-E1AC-468B-8205-54E27A42C2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7867" y="1458272"/>
            <a:ext cx="2313589" cy="4806875"/>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364871" y="3419475"/>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530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CMambaSlim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5" name="图形 4">
            <a:extLst>
              <a:ext uri="{FF2B5EF4-FFF2-40B4-BE49-F238E27FC236}">
                <a16:creationId xmlns:a16="http://schemas.microsoft.com/office/drawing/2014/main" id="{11B30B0B-E1AC-468B-8205-54E27A42C2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3514" y="1514989"/>
            <a:ext cx="2313589" cy="4806875"/>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4972457" y="3425254"/>
            <a:ext cx="198541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5"/>
          <a:stretch>
            <a:fillRect/>
          </a:stretch>
        </p:blipFill>
        <p:spPr>
          <a:xfrm>
            <a:off x="724785" y="1668262"/>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570551" y="180915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570551" y="211390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6"/>
          <a:stretch>
            <a:fillRect/>
          </a:stretch>
        </p:blipFill>
        <p:spPr>
          <a:xfrm>
            <a:off x="724785" y="2514127"/>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570551" y="265502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570551" y="295976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7"/>
          <a:stretch>
            <a:fillRect/>
          </a:stretch>
        </p:blipFill>
        <p:spPr>
          <a:xfrm>
            <a:off x="724785" y="3359992"/>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570551" y="350088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570551" y="380563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8"/>
          <a:stretch>
            <a:fillRect/>
          </a:stretch>
        </p:blipFill>
        <p:spPr>
          <a:xfrm>
            <a:off x="724785" y="4205856"/>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570551" y="434675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570551" y="465149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sp>
        <p:nvSpPr>
          <p:cNvPr id="36" name="Shape 12">
            <a:extLst>
              <a:ext uri="{FF2B5EF4-FFF2-40B4-BE49-F238E27FC236}">
                <a16:creationId xmlns:a16="http://schemas.microsoft.com/office/drawing/2014/main" id="{1A3F33CF-6397-4D7B-8FCB-A8D6159AD65F}"/>
              </a:ext>
            </a:extLst>
          </p:cNvPr>
          <p:cNvSpPr/>
          <p:nvPr/>
        </p:nvSpPr>
        <p:spPr>
          <a:xfrm>
            <a:off x="724785" y="5210229"/>
            <a:ext cx="6611975" cy="824592"/>
          </a:xfrm>
          <a:prstGeom prst="roundRect">
            <a:avLst>
              <a:gd name="adj" fmla="val 7181"/>
            </a:avLst>
          </a:prstGeom>
          <a:solidFill>
            <a:srgbClr val="D4D5DE"/>
          </a:solidFill>
          <a:ln/>
        </p:spPr>
      </p:sp>
      <p:pic>
        <p:nvPicPr>
          <p:cNvPr id="37" name="Image 6" descr="preencoded.png">
            <a:extLst>
              <a:ext uri="{FF2B5EF4-FFF2-40B4-BE49-F238E27FC236}">
                <a16:creationId xmlns:a16="http://schemas.microsoft.com/office/drawing/2014/main" id="{76971734-F385-47D5-8247-2D56587AA3AC}"/>
              </a:ext>
            </a:extLst>
          </p:cNvPr>
          <p:cNvPicPr>
            <a:picLocks noChangeAspect="1"/>
          </p:cNvPicPr>
          <p:nvPr/>
        </p:nvPicPr>
        <p:blipFill>
          <a:blip r:embed="rId9"/>
          <a:stretch>
            <a:fillRect/>
          </a:stretch>
        </p:blipFill>
        <p:spPr>
          <a:xfrm>
            <a:off x="865680" y="5421373"/>
            <a:ext cx="176217" cy="140895"/>
          </a:xfrm>
          <a:prstGeom prst="rect">
            <a:avLst/>
          </a:prstGeom>
        </p:spPr>
      </p:pic>
      <p:sp>
        <p:nvSpPr>
          <p:cNvPr id="38" name="Text 13">
            <a:extLst>
              <a:ext uri="{FF2B5EF4-FFF2-40B4-BE49-F238E27FC236}">
                <a16:creationId xmlns:a16="http://schemas.microsoft.com/office/drawing/2014/main" id="{C6BF8F2C-0871-4AEC-95E6-D208F5EF08B4}"/>
              </a:ext>
            </a:extLst>
          </p:cNvPr>
          <p:cNvSpPr/>
          <p:nvPr/>
        </p:nvSpPr>
        <p:spPr>
          <a:xfrm>
            <a:off x="1182793" y="5386347"/>
            <a:ext cx="6013071" cy="451181"/>
          </a:xfrm>
          <a:prstGeom prst="rect">
            <a:avLst/>
          </a:prstGeom>
          <a:noFill/>
          <a:ln/>
        </p:spPr>
        <p:txBody>
          <a:bodyPr wrap="square" lIns="0" tIns="0" rIns="0" bIns="0" rtlCol="0" anchor="t"/>
          <a:lstStyle/>
          <a:p>
            <a:pPr>
              <a:lnSpc>
                <a:spcPts val="1745"/>
              </a:lnSpc>
            </a:pPr>
            <a:r>
              <a:rPr lang="en-US" sz="1080" b="1" dirty="0">
                <a:solidFill>
                  <a:srgbClr val="000000"/>
                </a:solidFill>
                <a:latin typeface="Instrument Sans Medium" pitchFamily="34" charset="0"/>
                <a:ea typeface="Instrument Sans Medium" pitchFamily="34" charset="-122"/>
                <a:cs typeface="Instrument Sans Medium" pitchFamily="34" charset="-120"/>
              </a:rPr>
              <a:t>Hardware‑Friendly Refactor:</a:t>
            </a:r>
            <a:r>
              <a:rPr lang="en-US" sz="1080" dirty="0">
                <a:solidFill>
                  <a:srgbClr val="000000"/>
                </a:solidFill>
                <a:latin typeface="Instrument Sans Medium" pitchFamily="34" charset="0"/>
                <a:ea typeface="Instrument Sans Medium" pitchFamily="34" charset="-122"/>
                <a:cs typeface="Instrument Sans Medium" pitchFamily="34" charset="-120"/>
              </a:rPr>
              <a:t> Simplified selective scan with input‑conditioned EMA‑style gating replaces complex state‑space operators, enabling efficient hardware implementation.</a:t>
            </a:r>
            <a:endParaRPr lang="en-US" sz="1080" dirty="0"/>
          </a:p>
        </p:txBody>
      </p:sp>
    </p:spTree>
    <p:extLst>
      <p:ext uri="{BB962C8B-B14F-4D97-AF65-F5344CB8AC3E}">
        <p14:creationId xmlns:p14="http://schemas.microsoft.com/office/powerpoint/2010/main" val="130237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Experimental Configuration &amp; Training Setup</a:t>
            </a:r>
            <a:endParaRPr lang="en-US" dirty="0"/>
          </a:p>
        </p:txBody>
      </p:sp>
      <p:sp>
        <p:nvSpPr>
          <p:cNvPr id="22" name="Shape 4">
            <a:extLst>
              <a:ext uri="{FF2B5EF4-FFF2-40B4-BE49-F238E27FC236}">
                <a16:creationId xmlns:a16="http://schemas.microsoft.com/office/drawing/2014/main" id="{DD1C6862-49DE-4C2D-9B56-E2A4BC46C8DE}"/>
              </a:ext>
            </a:extLst>
          </p:cNvPr>
          <p:cNvSpPr/>
          <p:nvPr/>
        </p:nvSpPr>
        <p:spPr>
          <a:xfrm>
            <a:off x="1038954" y="1308028"/>
            <a:ext cx="6711115" cy="1757626"/>
          </a:xfrm>
          <a:prstGeom prst="roundRect">
            <a:avLst>
              <a:gd name="adj" fmla="val 3031"/>
            </a:avLst>
          </a:prstGeom>
          <a:solidFill>
            <a:srgbClr val="FFFFFF">
              <a:alpha val="95000"/>
            </a:srgbClr>
          </a:solidFill>
          <a:ln w="22860">
            <a:solidFill>
              <a:srgbClr val="C8C9CF"/>
            </a:solidFill>
            <a:prstDash val="solid"/>
          </a:ln>
        </p:spPr>
      </p:sp>
      <p:sp>
        <p:nvSpPr>
          <p:cNvPr id="23" name="Shape 5">
            <a:extLst>
              <a:ext uri="{FF2B5EF4-FFF2-40B4-BE49-F238E27FC236}">
                <a16:creationId xmlns:a16="http://schemas.microsoft.com/office/drawing/2014/main" id="{B2C39E44-D129-4D7D-9C10-84906340EA0A}"/>
              </a:ext>
            </a:extLst>
          </p:cNvPr>
          <p:cNvSpPr/>
          <p:nvPr/>
        </p:nvSpPr>
        <p:spPr>
          <a:xfrm>
            <a:off x="1057951" y="1327025"/>
            <a:ext cx="507281" cy="1719632"/>
          </a:xfrm>
          <a:prstGeom prst="roundRect">
            <a:avLst>
              <a:gd name="adj" fmla="val 6008"/>
            </a:avLst>
          </a:prstGeom>
          <a:solidFill>
            <a:srgbClr val="E2E3E9"/>
          </a:solidFill>
          <a:ln/>
        </p:spPr>
      </p:sp>
      <p:pic>
        <p:nvPicPr>
          <p:cNvPr id="39" name="Image 2" descr="preencoded.png">
            <a:extLst>
              <a:ext uri="{FF2B5EF4-FFF2-40B4-BE49-F238E27FC236}">
                <a16:creationId xmlns:a16="http://schemas.microsoft.com/office/drawing/2014/main" id="{5FB422DC-03B4-4CC6-9BBA-326F0C0E7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291" y="2091658"/>
            <a:ext cx="190169" cy="190169"/>
          </a:xfrm>
          <a:prstGeom prst="rect">
            <a:avLst/>
          </a:prstGeom>
        </p:spPr>
      </p:pic>
      <p:sp>
        <p:nvSpPr>
          <p:cNvPr id="40" name="Text 6">
            <a:extLst>
              <a:ext uri="{FF2B5EF4-FFF2-40B4-BE49-F238E27FC236}">
                <a16:creationId xmlns:a16="http://schemas.microsoft.com/office/drawing/2014/main" id="{06F0AFD4-9D39-4107-BA05-5A6864751E7E}"/>
              </a:ext>
            </a:extLst>
          </p:cNvPr>
          <p:cNvSpPr/>
          <p:nvPr/>
        </p:nvSpPr>
        <p:spPr>
          <a:xfrm>
            <a:off x="1691978" y="1453772"/>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41" name="Text 7">
            <a:extLst>
              <a:ext uri="{FF2B5EF4-FFF2-40B4-BE49-F238E27FC236}">
                <a16:creationId xmlns:a16="http://schemas.microsoft.com/office/drawing/2014/main" id="{96F2E1D0-4336-45B2-989E-03A9C3E8B5EF}"/>
              </a:ext>
            </a:extLst>
          </p:cNvPr>
          <p:cNvSpPr/>
          <p:nvPr/>
        </p:nvSpPr>
        <p:spPr>
          <a:xfrm>
            <a:off x="1691978" y="172794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42" name="Text 8">
            <a:extLst>
              <a:ext uri="{FF2B5EF4-FFF2-40B4-BE49-F238E27FC236}">
                <a16:creationId xmlns:a16="http://schemas.microsoft.com/office/drawing/2014/main" id="{87226FB6-1CF3-4E78-80E4-ED848286623E}"/>
              </a:ext>
            </a:extLst>
          </p:cNvPr>
          <p:cNvSpPr/>
          <p:nvPr/>
        </p:nvSpPr>
        <p:spPr>
          <a:xfrm>
            <a:off x="1691978" y="197520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3" name="Text 9">
            <a:extLst>
              <a:ext uri="{FF2B5EF4-FFF2-40B4-BE49-F238E27FC236}">
                <a16:creationId xmlns:a16="http://schemas.microsoft.com/office/drawing/2014/main" id="{37A1B5E5-FA8A-457D-A3F3-F5E3FB9CF765}"/>
              </a:ext>
            </a:extLst>
          </p:cNvPr>
          <p:cNvSpPr/>
          <p:nvPr/>
        </p:nvSpPr>
        <p:spPr>
          <a:xfrm>
            <a:off x="1691978" y="22224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44" name="Text 10">
            <a:extLst>
              <a:ext uri="{FF2B5EF4-FFF2-40B4-BE49-F238E27FC236}">
                <a16:creationId xmlns:a16="http://schemas.microsoft.com/office/drawing/2014/main" id="{30E96043-F9AC-4CD9-83D3-B5CB7EBBA752}"/>
              </a:ext>
            </a:extLst>
          </p:cNvPr>
          <p:cNvSpPr/>
          <p:nvPr/>
        </p:nvSpPr>
        <p:spPr>
          <a:xfrm>
            <a:off x="1691978" y="24697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3</a:t>
            </a:r>
            <a:endParaRPr lang="en-US" sz="997" dirty="0"/>
          </a:p>
        </p:txBody>
      </p:sp>
      <p:sp>
        <p:nvSpPr>
          <p:cNvPr id="45" name="Text 11">
            <a:extLst>
              <a:ext uri="{FF2B5EF4-FFF2-40B4-BE49-F238E27FC236}">
                <a16:creationId xmlns:a16="http://schemas.microsoft.com/office/drawing/2014/main" id="{8C207521-4436-4BC9-94C6-7C3C4DD66119}"/>
              </a:ext>
            </a:extLst>
          </p:cNvPr>
          <p:cNvSpPr/>
          <p:nvPr/>
        </p:nvSpPr>
        <p:spPr>
          <a:xfrm>
            <a:off x="1691978" y="271697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8,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46" name="Shape 12">
            <a:extLst>
              <a:ext uri="{FF2B5EF4-FFF2-40B4-BE49-F238E27FC236}">
                <a16:creationId xmlns:a16="http://schemas.microsoft.com/office/drawing/2014/main" id="{4279DE2A-549E-441C-B952-2D15D0653CA0}"/>
              </a:ext>
            </a:extLst>
          </p:cNvPr>
          <p:cNvSpPr/>
          <p:nvPr/>
        </p:nvSpPr>
        <p:spPr>
          <a:xfrm>
            <a:off x="1038954" y="3192401"/>
            <a:ext cx="6711115" cy="1510367"/>
          </a:xfrm>
          <a:prstGeom prst="roundRect">
            <a:avLst>
              <a:gd name="adj" fmla="val 3527"/>
            </a:avLst>
          </a:prstGeom>
          <a:solidFill>
            <a:srgbClr val="FFFFFF">
              <a:alpha val="95000"/>
            </a:srgbClr>
          </a:solidFill>
          <a:ln w="22860">
            <a:solidFill>
              <a:srgbClr val="C8C9CF"/>
            </a:solidFill>
            <a:prstDash val="solid"/>
          </a:ln>
        </p:spPr>
      </p:sp>
      <p:sp>
        <p:nvSpPr>
          <p:cNvPr id="47" name="Shape 13">
            <a:extLst>
              <a:ext uri="{FF2B5EF4-FFF2-40B4-BE49-F238E27FC236}">
                <a16:creationId xmlns:a16="http://schemas.microsoft.com/office/drawing/2014/main" id="{3BA251E2-1330-4789-AF3F-E55021F184D9}"/>
              </a:ext>
            </a:extLst>
          </p:cNvPr>
          <p:cNvSpPr/>
          <p:nvPr/>
        </p:nvSpPr>
        <p:spPr>
          <a:xfrm>
            <a:off x="1057951" y="3211398"/>
            <a:ext cx="507281" cy="1472373"/>
          </a:xfrm>
          <a:prstGeom prst="roundRect">
            <a:avLst>
              <a:gd name="adj" fmla="val 6008"/>
            </a:avLst>
          </a:prstGeom>
          <a:solidFill>
            <a:srgbClr val="E2E3E9"/>
          </a:solidFill>
          <a:ln/>
        </p:spPr>
      </p:sp>
      <p:pic>
        <p:nvPicPr>
          <p:cNvPr id="48" name="Image 3" descr="preencoded.png">
            <a:extLst>
              <a:ext uri="{FF2B5EF4-FFF2-40B4-BE49-F238E27FC236}">
                <a16:creationId xmlns:a16="http://schemas.microsoft.com/office/drawing/2014/main" id="{4FCE12A2-92F2-460E-B60A-FDA786485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291" y="3852450"/>
            <a:ext cx="190169" cy="190169"/>
          </a:xfrm>
          <a:prstGeom prst="rect">
            <a:avLst/>
          </a:prstGeom>
        </p:spPr>
      </p:pic>
      <p:sp>
        <p:nvSpPr>
          <p:cNvPr id="49" name="Text 14">
            <a:extLst>
              <a:ext uri="{FF2B5EF4-FFF2-40B4-BE49-F238E27FC236}">
                <a16:creationId xmlns:a16="http://schemas.microsoft.com/office/drawing/2014/main" id="{B512412F-E24B-4696-9F4E-2DAE28337CAE}"/>
              </a:ext>
            </a:extLst>
          </p:cNvPr>
          <p:cNvSpPr/>
          <p:nvPr/>
        </p:nvSpPr>
        <p:spPr>
          <a:xfrm>
            <a:off x="1691978" y="3338144"/>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50" name="Text 15">
            <a:extLst>
              <a:ext uri="{FF2B5EF4-FFF2-40B4-BE49-F238E27FC236}">
                <a16:creationId xmlns:a16="http://schemas.microsoft.com/office/drawing/2014/main" id="{2D98D097-505F-468F-B29A-FD9FE076D24E}"/>
              </a:ext>
            </a:extLst>
          </p:cNvPr>
          <p:cNvSpPr/>
          <p:nvPr/>
        </p:nvSpPr>
        <p:spPr>
          <a:xfrm>
            <a:off x="1691978" y="361231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[64]</a:t>
            </a:r>
            <a:endParaRPr lang="en-US" sz="997" dirty="0"/>
          </a:p>
        </p:txBody>
      </p:sp>
      <p:sp>
        <p:nvSpPr>
          <p:cNvPr id="51" name="Text 16">
            <a:extLst>
              <a:ext uri="{FF2B5EF4-FFF2-40B4-BE49-F238E27FC236}">
                <a16:creationId xmlns:a16="http://schemas.microsoft.com/office/drawing/2014/main" id="{253589D6-8B6F-44BE-BDBD-9D7779A4FA56}"/>
              </a:ext>
            </a:extLst>
          </p:cNvPr>
          <p:cNvSpPr/>
          <p:nvPr/>
        </p:nvSpPr>
        <p:spPr>
          <a:xfrm>
            <a:off x="1691978" y="385957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52" name="Text 17">
            <a:extLst>
              <a:ext uri="{FF2B5EF4-FFF2-40B4-BE49-F238E27FC236}">
                <a16:creationId xmlns:a16="http://schemas.microsoft.com/office/drawing/2014/main" id="{B04CB118-4FEF-4767-84DA-80D86FE6B3E1}"/>
              </a:ext>
            </a:extLst>
          </p:cNvPr>
          <p:cNvSpPr/>
          <p:nvPr/>
        </p:nvSpPr>
        <p:spPr>
          <a:xfrm>
            <a:off x="1691978" y="41068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53" name="Text 18">
            <a:extLst>
              <a:ext uri="{FF2B5EF4-FFF2-40B4-BE49-F238E27FC236}">
                <a16:creationId xmlns:a16="http://schemas.microsoft.com/office/drawing/2014/main" id="{29EF1304-D6C5-48DD-99D0-75623657C85F}"/>
              </a:ext>
            </a:extLst>
          </p:cNvPr>
          <p:cNvSpPr/>
          <p:nvPr/>
        </p:nvSpPr>
        <p:spPr>
          <a:xfrm>
            <a:off x="1691978" y="43540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54" name="Shape 19">
            <a:extLst>
              <a:ext uri="{FF2B5EF4-FFF2-40B4-BE49-F238E27FC236}">
                <a16:creationId xmlns:a16="http://schemas.microsoft.com/office/drawing/2014/main" id="{B7BE4025-B124-4FF3-9F8A-638C4A604B53}"/>
              </a:ext>
            </a:extLst>
          </p:cNvPr>
          <p:cNvSpPr/>
          <p:nvPr/>
        </p:nvSpPr>
        <p:spPr>
          <a:xfrm>
            <a:off x="1038954" y="4829514"/>
            <a:ext cx="6711115" cy="1510367"/>
          </a:xfrm>
          <a:prstGeom prst="roundRect">
            <a:avLst>
              <a:gd name="adj" fmla="val 3527"/>
            </a:avLst>
          </a:prstGeom>
          <a:solidFill>
            <a:srgbClr val="FFFFFF">
              <a:alpha val="95000"/>
            </a:srgbClr>
          </a:solidFill>
          <a:ln w="22860">
            <a:solidFill>
              <a:srgbClr val="C8C9CF"/>
            </a:solidFill>
            <a:prstDash val="solid"/>
          </a:ln>
        </p:spPr>
      </p:sp>
      <p:sp>
        <p:nvSpPr>
          <p:cNvPr id="55" name="Shape 20">
            <a:extLst>
              <a:ext uri="{FF2B5EF4-FFF2-40B4-BE49-F238E27FC236}">
                <a16:creationId xmlns:a16="http://schemas.microsoft.com/office/drawing/2014/main" id="{6CBEE711-ADF6-43C0-8C3A-66B89135B0D1}"/>
              </a:ext>
            </a:extLst>
          </p:cNvPr>
          <p:cNvSpPr/>
          <p:nvPr/>
        </p:nvSpPr>
        <p:spPr>
          <a:xfrm>
            <a:off x="1057951" y="4848511"/>
            <a:ext cx="507281" cy="1472373"/>
          </a:xfrm>
          <a:prstGeom prst="roundRect">
            <a:avLst>
              <a:gd name="adj" fmla="val 6008"/>
            </a:avLst>
          </a:prstGeom>
          <a:solidFill>
            <a:srgbClr val="E2E3E9"/>
          </a:solidFill>
          <a:ln/>
        </p:spPr>
      </p:sp>
      <p:pic>
        <p:nvPicPr>
          <p:cNvPr id="56" name="Image 4" descr="preencoded.png">
            <a:extLst>
              <a:ext uri="{FF2B5EF4-FFF2-40B4-BE49-F238E27FC236}">
                <a16:creationId xmlns:a16="http://schemas.microsoft.com/office/drawing/2014/main" id="{09DA0F76-7487-49BE-A0FC-703E27C26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3291" y="5489564"/>
            <a:ext cx="190169" cy="190169"/>
          </a:xfrm>
          <a:prstGeom prst="rect">
            <a:avLst/>
          </a:prstGeom>
        </p:spPr>
      </p:pic>
      <p:sp>
        <p:nvSpPr>
          <p:cNvPr id="57" name="Text 21">
            <a:extLst>
              <a:ext uri="{FF2B5EF4-FFF2-40B4-BE49-F238E27FC236}">
                <a16:creationId xmlns:a16="http://schemas.microsoft.com/office/drawing/2014/main" id="{C6C35BF7-99D2-47B4-84FA-D65F5908AA15}"/>
              </a:ext>
            </a:extLst>
          </p:cNvPr>
          <p:cNvSpPr/>
          <p:nvPr/>
        </p:nvSpPr>
        <p:spPr>
          <a:xfrm>
            <a:off x="1691978" y="4975258"/>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58" name="Text 22">
            <a:extLst>
              <a:ext uri="{FF2B5EF4-FFF2-40B4-BE49-F238E27FC236}">
                <a16:creationId xmlns:a16="http://schemas.microsoft.com/office/drawing/2014/main" id="{18C9667E-279D-41FB-95B3-D272C17DE8DB}"/>
              </a:ext>
            </a:extLst>
          </p:cNvPr>
          <p:cNvSpPr/>
          <p:nvPr/>
        </p:nvSpPr>
        <p:spPr>
          <a:xfrm>
            <a:off x="1691978" y="524942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a:t>
            </a:r>
            <a:endParaRPr lang="en-US" sz="997" dirty="0"/>
          </a:p>
        </p:txBody>
      </p:sp>
      <p:sp>
        <p:nvSpPr>
          <p:cNvPr id="59" name="Text 23">
            <a:extLst>
              <a:ext uri="{FF2B5EF4-FFF2-40B4-BE49-F238E27FC236}">
                <a16:creationId xmlns:a16="http://schemas.microsoft.com/office/drawing/2014/main" id="{52EE2BDF-D2C6-442B-AE69-20B95D0B44C1}"/>
              </a:ext>
            </a:extLst>
          </p:cNvPr>
          <p:cNvSpPr/>
          <p:nvPr/>
        </p:nvSpPr>
        <p:spPr>
          <a:xfrm>
            <a:off x="1691978" y="549668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60" name="Text 24">
            <a:extLst>
              <a:ext uri="{FF2B5EF4-FFF2-40B4-BE49-F238E27FC236}">
                <a16:creationId xmlns:a16="http://schemas.microsoft.com/office/drawing/2014/main" id="{4046255D-70E9-436B-871F-0C077A24EA95}"/>
              </a:ext>
            </a:extLst>
          </p:cNvPr>
          <p:cNvSpPr/>
          <p:nvPr/>
        </p:nvSpPr>
        <p:spPr>
          <a:xfrm>
            <a:off x="1691978" y="574394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61" name="Text 25">
            <a:extLst>
              <a:ext uri="{FF2B5EF4-FFF2-40B4-BE49-F238E27FC236}">
                <a16:creationId xmlns:a16="http://schemas.microsoft.com/office/drawing/2014/main" id="{EE08BBFC-FA65-45EB-9BC7-4BE83B404504}"/>
              </a:ext>
            </a:extLst>
          </p:cNvPr>
          <p:cNvSpPr/>
          <p:nvPr/>
        </p:nvSpPr>
        <p:spPr>
          <a:xfrm>
            <a:off x="1691978" y="599120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Tree>
    <p:extLst>
      <p:ext uri="{BB962C8B-B14F-4D97-AF65-F5344CB8AC3E}">
        <p14:creationId xmlns:p14="http://schemas.microsoft.com/office/powerpoint/2010/main" val="344620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Gu, A., &amp; Dao, T. (2024, May). Mamba: Linear-time sequence modeling with selective state spaces. In First conference on language modeling.</a:t>
            </a:r>
          </a:p>
        </p:txBody>
      </p:sp>
      <p:pic>
        <p:nvPicPr>
          <p:cNvPr id="4" name="图片 3">
            <a:extLst>
              <a:ext uri="{FF2B5EF4-FFF2-40B4-BE49-F238E27FC236}">
                <a16:creationId xmlns:a16="http://schemas.microsoft.com/office/drawing/2014/main" id="{05993012-30EB-49EB-8716-5601410DC085}"/>
              </a:ext>
            </a:extLst>
          </p:cNvPr>
          <p:cNvPicPr>
            <a:picLocks noChangeAspect="1"/>
          </p:cNvPicPr>
          <p:nvPr/>
        </p:nvPicPr>
        <p:blipFill>
          <a:blip r:embed="rId3"/>
          <a:stretch>
            <a:fillRect/>
          </a:stretch>
        </p:blipFill>
        <p:spPr>
          <a:xfrm>
            <a:off x="1455889" y="2093595"/>
            <a:ext cx="8452462" cy="3151334"/>
          </a:xfrm>
          <a:prstGeom prst="rect">
            <a:avLst/>
          </a:prstGeom>
        </p:spPr>
      </p:pic>
    </p:spTree>
    <p:extLst>
      <p:ext uri="{BB962C8B-B14F-4D97-AF65-F5344CB8AC3E}">
        <p14:creationId xmlns:p14="http://schemas.microsoft.com/office/powerpoint/2010/main" val="2732548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918571" y="2240407"/>
            <a:ext cx="5167110" cy="3248782"/>
          </a:xfrm>
          <a:prstGeom prst="rect">
            <a:avLst/>
          </a:prstGeom>
        </p:spPr>
      </p:pic>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Tree>
    <p:extLst>
      <p:ext uri="{BB962C8B-B14F-4D97-AF65-F5344CB8AC3E}">
        <p14:creationId xmlns:p14="http://schemas.microsoft.com/office/powerpoint/2010/main" val="331586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EFE40-12C2-E593-0FC6-97B65406D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33FCF-F75F-3221-8C74-A55D4BF548AE}"/>
              </a:ext>
            </a:extLst>
          </p:cNvPr>
          <p:cNvSpPr>
            <a:spLocks noGrp="1"/>
          </p:cNvSpPr>
          <p:nvPr>
            <p:ph type="title"/>
          </p:nvPr>
        </p:nvSpPr>
        <p:spPr/>
        <p:txBody>
          <a:bodyPr/>
          <a:lstStyle/>
          <a:p>
            <a:r>
              <a:rPr lang="en-US" dirty="0"/>
              <a:t>Background - Why use Mamba</a:t>
            </a:r>
          </a:p>
        </p:txBody>
      </p:sp>
      <p:sp>
        <p:nvSpPr>
          <p:cNvPr id="8" name="文本框 7">
            <a:extLst>
              <a:ext uri="{FF2B5EF4-FFF2-40B4-BE49-F238E27FC236}">
                <a16:creationId xmlns:a16="http://schemas.microsoft.com/office/drawing/2014/main" id="{62867385-46C9-1532-4000-BA92ABF2C712}"/>
              </a:ext>
            </a:extLst>
          </p:cNvPr>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a:extLst>
              <a:ext uri="{FF2B5EF4-FFF2-40B4-BE49-F238E27FC236}">
                <a16:creationId xmlns:a16="http://schemas.microsoft.com/office/drawing/2014/main" id="{FC2292AB-7D66-F1E8-E4C8-C5FDDD2F2F62}"/>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
        <p:nvSpPr>
          <p:cNvPr id="14" name="文本框 13">
            <a:extLst>
              <a:ext uri="{FF2B5EF4-FFF2-40B4-BE49-F238E27FC236}">
                <a16:creationId xmlns:a16="http://schemas.microsoft.com/office/drawing/2014/main" id="{C428A440-7FFA-9F70-C2D6-FE8DC1673BCC}"/>
              </a:ext>
            </a:extLst>
          </p:cNvPr>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6317CC33-A3EF-A44B-B202-13979CBF68C7}"/>
              </a:ext>
            </a:extLst>
          </p:cNvPr>
          <p:cNvPicPr>
            <a:picLocks noChangeAspect="1"/>
          </p:cNvPicPr>
          <p:nvPr/>
        </p:nvPicPr>
        <p:blipFill>
          <a:blip r:embed="rId3"/>
          <a:stretch>
            <a:fillRect/>
          </a:stretch>
        </p:blipFill>
        <p:spPr>
          <a:xfrm>
            <a:off x="918571" y="2240407"/>
            <a:ext cx="5167110" cy="3248782"/>
          </a:xfrm>
          <a:prstGeom prst="rect">
            <a:avLst/>
          </a:prstGeom>
        </p:spPr>
      </p:pic>
      <p:sp>
        <p:nvSpPr>
          <p:cNvPr id="10" name="文本框 9">
            <a:extLst>
              <a:ext uri="{FF2B5EF4-FFF2-40B4-BE49-F238E27FC236}">
                <a16:creationId xmlns:a16="http://schemas.microsoft.com/office/drawing/2014/main" id="{8D1EA550-D5E7-F0F1-EDDB-94E871FFAB5A}"/>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3" name="图片 2">
            <a:extLst>
              <a:ext uri="{FF2B5EF4-FFF2-40B4-BE49-F238E27FC236}">
                <a16:creationId xmlns:a16="http://schemas.microsoft.com/office/drawing/2014/main" id="{3F88689A-F354-EF57-8847-D293D7448063}"/>
              </a:ext>
            </a:extLst>
          </p:cNvPr>
          <p:cNvPicPr>
            <a:picLocks noChangeAspect="1"/>
          </p:cNvPicPr>
          <p:nvPr/>
        </p:nvPicPr>
        <p:blipFill rotWithShape="1">
          <a:blip r:embed="rId4"/>
          <a:srcRect r="1383"/>
          <a:stretch/>
        </p:blipFill>
        <p:spPr>
          <a:xfrm>
            <a:off x="6825163" y="3876757"/>
            <a:ext cx="4324456" cy="1705171"/>
          </a:xfrm>
          <a:prstGeom prst="rect">
            <a:avLst/>
          </a:prstGeom>
        </p:spPr>
      </p:pic>
      <p:sp>
        <p:nvSpPr>
          <p:cNvPr id="4" name="文本框 3">
            <a:extLst>
              <a:ext uri="{FF2B5EF4-FFF2-40B4-BE49-F238E27FC236}">
                <a16:creationId xmlns:a16="http://schemas.microsoft.com/office/drawing/2014/main" id="{6026357D-B333-A2AE-5497-F7BC39F94500}"/>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1" name="直接箭头连接符 10">
            <a:extLst>
              <a:ext uri="{FF2B5EF4-FFF2-40B4-BE49-F238E27FC236}">
                <a16:creationId xmlns:a16="http://schemas.microsoft.com/office/drawing/2014/main" id="{7A07A798-F797-033E-8154-241993A0E89E}"/>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0164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b="0" i="0" dirty="0">
                <a:effectLst/>
                <a:latin typeface="Lora" pitchFamily="2" charset="0"/>
              </a:rPr>
              <a:t>SSMs are models used to describe these state representations and make predictions of what their next state could be depending on some input.</a:t>
            </a:r>
            <a:endParaRPr lang="en-US" altLang="zh-CN" dirty="0"/>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object moving 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Tree>
    <p:extLst>
      <p:ext uri="{BB962C8B-B14F-4D97-AF65-F5344CB8AC3E}">
        <p14:creationId xmlns:p14="http://schemas.microsoft.com/office/powerpoint/2010/main" val="3993938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524</TotalTime>
  <Words>4691</Words>
  <Application>Microsoft Office PowerPoint</Application>
  <PresentationFormat>自定义</PresentationFormat>
  <Paragraphs>587</Paragraphs>
  <Slides>51</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Helvetica Light</vt:lpstr>
      <vt:lpstr>Instrument Sans Semi Bold</vt:lpstr>
      <vt:lpstr>Lucida Grande</vt:lpstr>
      <vt:lpstr>MS PGothic</vt:lpstr>
      <vt:lpstr>Arial</vt:lpstr>
      <vt:lpstr>Calibri</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Why use Mamba</vt:lpstr>
      <vt:lpstr>Background – Previous works</vt:lpstr>
      <vt:lpstr>Background – Previous works</vt:lpstr>
      <vt:lpstr>Data Processing Pipeline(CSI → CIR features)</vt:lpstr>
      <vt:lpstr>Data Processing Pipeline(CSI → CIR features)</vt:lpstr>
      <vt:lpstr>Initial Hypothesis : Channel Mamba Architecture</vt:lpstr>
      <vt:lpstr>Initial Hypothesis : Channel Mamba Architecture</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CMambaSlim Pipeline</vt:lpstr>
      <vt:lpstr>Final Architecture: CMambaSlim Pipeline</vt:lpstr>
      <vt:lpstr>Experimental Configuration &amp; Training Setup</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Dawn C</cp:lastModifiedBy>
  <cp:revision>860</cp:revision>
  <dcterms:created xsi:type="dcterms:W3CDTF">2018-10-01T08:48:00Z</dcterms:created>
  <dcterms:modified xsi:type="dcterms:W3CDTF">2026-02-01T23:00:18Z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